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4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6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33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84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4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9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63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2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53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0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03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864AB-530C-4490-BB79-B2A070CDA1E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203A5-9AA3-439E-A621-9BE6E6239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34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jpg"/><Relationship Id="rId5" Type="http://schemas.openxmlformats.org/officeDocument/2006/relationships/image" Target="../media/image44.png"/><Relationship Id="rId10" Type="http://schemas.microsoft.com/office/2007/relationships/hdphoto" Target="../media/hdphoto2.wdp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106FA1-CF10-4DE4-AA65-91276BFBA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8" y="1830349"/>
            <a:ext cx="2257247" cy="19285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479E66-2C6A-47D2-B8C3-75F27477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77" y="1830348"/>
            <a:ext cx="2591420" cy="19285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8B561B-D9A4-4A9A-B2FF-A35B0F50E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23" y="2521862"/>
            <a:ext cx="2474117" cy="12370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CC36C7-C664-41B2-A779-3F8542D8B3FF}"/>
              </a:ext>
            </a:extLst>
          </p:cNvPr>
          <p:cNvSpPr txBox="1"/>
          <p:nvPr/>
        </p:nvSpPr>
        <p:spPr>
          <a:xfrm>
            <a:off x="783451" y="3800838"/>
            <a:ext cx="1100798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输入图片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D169B5-0F8F-4DCA-BC6E-A47CE2BA5FA9}"/>
              </a:ext>
            </a:extLst>
          </p:cNvPr>
          <p:cNvSpPr txBox="1"/>
          <p:nvPr/>
        </p:nvSpPr>
        <p:spPr>
          <a:xfrm>
            <a:off x="3401521" y="3800838"/>
            <a:ext cx="1100798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估计的光照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D281D3-29C6-470D-B9C8-F9661816DF07}"/>
              </a:ext>
            </a:extLst>
          </p:cNvPr>
          <p:cNvSpPr txBox="1"/>
          <p:nvPr/>
        </p:nvSpPr>
        <p:spPr>
          <a:xfrm>
            <a:off x="5577339" y="3800529"/>
            <a:ext cx="2169496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使用估计光照渲染的图像</a:t>
            </a:r>
          </a:p>
        </p:txBody>
      </p:sp>
      <p:sp>
        <p:nvSpPr>
          <p:cNvPr id="15" name="箭头: 圆角右 14">
            <a:extLst>
              <a:ext uri="{FF2B5EF4-FFF2-40B4-BE49-F238E27FC236}">
                <a16:creationId xmlns:a16="http://schemas.microsoft.com/office/drawing/2014/main" id="{B1D66E4B-F1A7-4522-B2C6-E7D1F685A3F9}"/>
              </a:ext>
            </a:extLst>
          </p:cNvPr>
          <p:cNvSpPr/>
          <p:nvPr/>
        </p:nvSpPr>
        <p:spPr>
          <a:xfrm rot="5400000">
            <a:off x="2808823" y="1877681"/>
            <a:ext cx="382499" cy="8028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6" name="箭头: 圆角右 15">
            <a:extLst>
              <a:ext uri="{FF2B5EF4-FFF2-40B4-BE49-F238E27FC236}">
                <a16:creationId xmlns:a16="http://schemas.microsoft.com/office/drawing/2014/main" id="{689600B3-DA17-46E1-8658-FDB354973D50}"/>
              </a:ext>
            </a:extLst>
          </p:cNvPr>
          <p:cNvSpPr/>
          <p:nvPr/>
        </p:nvSpPr>
        <p:spPr>
          <a:xfrm>
            <a:off x="4292979" y="2060006"/>
            <a:ext cx="802897" cy="382500"/>
          </a:xfrm>
          <a:prstGeom prst="bentArrow">
            <a:avLst>
              <a:gd name="adj1" fmla="val 2749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29893C-106B-4D31-B638-5BFCD9161F98}"/>
              </a:ext>
            </a:extLst>
          </p:cNvPr>
          <p:cNvSpPr txBox="1"/>
          <p:nvPr/>
        </p:nvSpPr>
        <p:spPr>
          <a:xfrm>
            <a:off x="2495233" y="1809228"/>
            <a:ext cx="990932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光照估计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2E9CA9-D99D-4998-9045-22463C60ED42}"/>
              </a:ext>
            </a:extLst>
          </p:cNvPr>
          <p:cNvSpPr txBox="1"/>
          <p:nvPr/>
        </p:nvSpPr>
        <p:spPr>
          <a:xfrm>
            <a:off x="4124821" y="1830348"/>
            <a:ext cx="568262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渲染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9FB1A23-0641-4FCF-B845-A9AFE85678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889" l="10000" r="98250">
                        <a14:foregroundMark x1="47500" y1="75185" x2="47500" y2="75185"/>
                        <a14:foregroundMark x1="51500" y1="60000" x2="51500" y2="60000"/>
                        <a14:foregroundMark x1="55750" y1="57407" x2="55750" y2="57407"/>
                        <a14:foregroundMark x1="77500" y1="72963" x2="77500" y2="72963"/>
                        <a14:foregroundMark x1="78750" y1="69630" x2="78750" y2="69630"/>
                        <a14:foregroundMark x1="42250" y1="80370" x2="42250" y2="80370"/>
                        <a14:foregroundMark x1="23250" y1="71111" x2="23250" y2="71111"/>
                        <a14:foregroundMark x1="26500" y1="78889" x2="26500" y2="78889"/>
                        <a14:foregroundMark x1="79000" y1="87037" x2="79000" y2="87037"/>
                        <a14:foregroundMark x1="63250" y1="81852" x2="63250" y2="81852"/>
                        <a14:foregroundMark x1="55500" y1="79259" x2="55500" y2="79259"/>
                        <a14:foregroundMark x1="48500" y1="83333" x2="49500" y2="86667"/>
                        <a14:foregroundMark x1="85500" y1="80741" x2="85500" y2="80741"/>
                        <a14:foregroundMark x1="31000" y1="77037" x2="31000" y2="77037"/>
                        <a14:foregroundMark x1="79000" y1="79630" x2="79000" y2="79630"/>
                        <a14:foregroundMark x1="73250" y1="77778" x2="73250" y2="77778"/>
                        <a14:foregroundMark x1="71750" y1="83704" x2="71750" y2="83704"/>
                        <a14:foregroundMark x1="69250" y1="87778" x2="68250" y2="90370"/>
                        <a14:foregroundMark x1="56000" y1="75926" x2="56000" y2="75926"/>
                        <a14:foregroundMark x1="67250" y1="60000" x2="67250" y2="60000"/>
                        <a14:foregroundMark x1="60250" y1="61852" x2="60250" y2="61852"/>
                        <a14:foregroundMark x1="55000" y1="66667" x2="54000" y2="67407"/>
                        <a14:foregroundMark x1="52500" y1="68519" x2="52500" y2="68519"/>
                        <a14:foregroundMark x1="52500" y1="68519" x2="52500" y2="68519"/>
                        <a14:foregroundMark x1="27750" y1="74815" x2="27750" y2="74815"/>
                        <a14:foregroundMark x1="28750" y1="76296" x2="28750" y2="76296"/>
                        <a14:foregroundMark x1="25750" y1="75926" x2="25750" y2="75926"/>
                        <a14:foregroundMark x1="73500" y1="84444" x2="74250" y2="84444"/>
                        <a14:foregroundMark x1="33750" y1="84444" x2="33750" y2="84444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43635"/>
          <a:stretch/>
        </p:blipFill>
        <p:spPr>
          <a:xfrm>
            <a:off x="4644950" y="1778568"/>
            <a:ext cx="686789" cy="3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1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B1C13BE-BA9F-4C8F-8639-9011B106F646}"/>
              </a:ext>
            </a:extLst>
          </p:cNvPr>
          <p:cNvGrpSpPr/>
          <p:nvPr/>
        </p:nvGrpSpPr>
        <p:grpSpPr>
          <a:xfrm>
            <a:off x="4718671" y="2084072"/>
            <a:ext cx="4009938" cy="1691693"/>
            <a:chOff x="0" y="3078431"/>
            <a:chExt cx="4009938" cy="16916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E39402-DE9B-4BF0-BE83-79F82BDF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78431"/>
              <a:ext cx="4009938" cy="1691693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8B77BB3-CC82-4C8D-8D01-7D8CCAEF39BD}"/>
                </a:ext>
              </a:extLst>
            </p:cNvPr>
            <p:cNvSpPr/>
            <p:nvPr/>
          </p:nvSpPr>
          <p:spPr>
            <a:xfrm>
              <a:off x="2604781" y="3244769"/>
              <a:ext cx="679508" cy="679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2A73142-2BE0-4D03-B2DB-3484FD00073D}"/>
              </a:ext>
            </a:extLst>
          </p:cNvPr>
          <p:cNvGrpSpPr/>
          <p:nvPr/>
        </p:nvGrpSpPr>
        <p:grpSpPr>
          <a:xfrm>
            <a:off x="343970" y="2084073"/>
            <a:ext cx="4009938" cy="1691693"/>
            <a:chOff x="0" y="872455"/>
            <a:chExt cx="4009938" cy="169169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0FB8B8D-9FE0-4219-AC30-D8B8B51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2455"/>
              <a:ext cx="4009938" cy="1691693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03B3A38-13EB-4D8A-8844-A7C44D3ABAAB}"/>
                </a:ext>
              </a:extLst>
            </p:cNvPr>
            <p:cNvSpPr/>
            <p:nvPr/>
          </p:nvSpPr>
          <p:spPr>
            <a:xfrm>
              <a:off x="541089" y="1389689"/>
              <a:ext cx="679508" cy="67950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355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gregzaal.com/wp-content/uploads/2016/03/scene_sun.jpg">
            <a:extLst>
              <a:ext uri="{FF2B5EF4-FFF2-40B4-BE49-F238E27FC236}">
                <a16:creationId xmlns:a16="http://schemas.microsoft.com/office/drawing/2014/main" id="{9C8D38E5-D88C-4AAF-85EE-5C13E9EC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8" y="3319944"/>
            <a:ext cx="65722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.gregzaal.com/wp-content/uploads/2016/02/scene.jpg">
            <a:extLst>
              <a:ext uri="{FF2B5EF4-FFF2-40B4-BE49-F238E27FC236}">
                <a16:creationId xmlns:a16="http://schemas.microsoft.com/office/drawing/2014/main" id="{F6D7AE80-5E4D-4984-98D8-191553FB5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8" y="381000"/>
            <a:ext cx="65722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52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img.icpcw.com/Article/2017/04/ea4c40316529f31e85381e8f1a04a243_wap.jpg">
            <a:extLst>
              <a:ext uri="{FF2B5EF4-FFF2-40B4-BE49-F238E27FC236}">
                <a16:creationId xmlns:a16="http://schemas.microsoft.com/office/drawing/2014/main" id="{53262C84-16FE-4D58-BB59-6FE53791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93" y="983703"/>
            <a:ext cx="4254140" cy="28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B86BC7-80E0-4D6B-8BE5-E520047AE694}"/>
              </a:ext>
            </a:extLst>
          </p:cNvPr>
          <p:cNvSpPr txBox="1"/>
          <p:nvPr/>
        </p:nvSpPr>
        <p:spPr>
          <a:xfrm>
            <a:off x="5985543" y="3905576"/>
            <a:ext cx="1585522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pPr algn="ctr"/>
            <a:r>
              <a:rPr lang="zh-CN" altLang="en-US" sz="1350" dirty="0"/>
              <a:t>使用全景相机拍摄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4C6928-0F7A-4BC1-B084-839E2F663D71}"/>
              </a:ext>
            </a:extLst>
          </p:cNvPr>
          <p:cNvSpPr txBox="1"/>
          <p:nvPr/>
        </p:nvSpPr>
        <p:spPr>
          <a:xfrm>
            <a:off x="995984" y="3905576"/>
            <a:ext cx="2818939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使用普通相机和自动机械装置拍摄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D13573-7DC6-48A7-971A-CCAFD511A675}"/>
              </a:ext>
            </a:extLst>
          </p:cNvPr>
          <p:cNvGrpSpPr/>
          <p:nvPr/>
        </p:nvGrpSpPr>
        <p:grpSpPr>
          <a:xfrm>
            <a:off x="854282" y="796954"/>
            <a:ext cx="2929215" cy="3108622"/>
            <a:chOff x="378268" y="302835"/>
            <a:chExt cx="4177396" cy="443325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2C636F9-97EE-480C-B2BD-AD70154EB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268" y="409802"/>
              <a:ext cx="2355777" cy="196754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6FEAE07-C1EC-46AD-BCED-CF57D27A1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005" y="302835"/>
              <a:ext cx="1924312" cy="218147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772BA0F-EB3A-442D-A584-912391A9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8810" y="2388987"/>
              <a:ext cx="2016854" cy="234709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60717B0-CEA8-4A61-B23D-229589F74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268" y="2365708"/>
              <a:ext cx="2188391" cy="2370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80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F759BE37-64B6-4F0A-B180-6FB4A4D8C9C8}"/>
              </a:ext>
            </a:extLst>
          </p:cNvPr>
          <p:cNvSpPr/>
          <p:nvPr/>
        </p:nvSpPr>
        <p:spPr>
          <a:xfrm>
            <a:off x="1526796" y="1674650"/>
            <a:ext cx="2491531" cy="17428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Resnet-50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1E5E4F-4E84-4D83-9A1A-4D858423C190}"/>
              </a:ext>
            </a:extLst>
          </p:cNvPr>
          <p:cNvSpPr/>
          <p:nvPr/>
        </p:nvSpPr>
        <p:spPr>
          <a:xfrm>
            <a:off x="4443026" y="1716595"/>
            <a:ext cx="314587" cy="1622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AF4F6DC-B52C-47CD-8897-45EF127D81CF}"/>
              </a:ext>
            </a:extLst>
          </p:cNvPr>
          <p:cNvSpPr/>
          <p:nvPr/>
        </p:nvSpPr>
        <p:spPr>
          <a:xfrm>
            <a:off x="4866673" y="1937857"/>
            <a:ext cx="314586" cy="1283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8DB5AEE-499D-4A0C-8AF4-E0C7F0C7D65E}"/>
              </a:ext>
            </a:extLst>
          </p:cNvPr>
          <p:cNvSpPr/>
          <p:nvPr/>
        </p:nvSpPr>
        <p:spPr>
          <a:xfrm>
            <a:off x="5317583" y="2109830"/>
            <a:ext cx="314586" cy="956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6049F09-E649-476B-8D1C-43385BDD96AC}"/>
              </a:ext>
            </a:extLst>
          </p:cNvPr>
          <p:cNvSpPr/>
          <p:nvPr/>
        </p:nvSpPr>
        <p:spPr>
          <a:xfrm>
            <a:off x="5802052" y="2228324"/>
            <a:ext cx="234883" cy="719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8FC530D-68F0-4076-AB1F-121793DA5026}"/>
              </a:ext>
            </a:extLst>
          </p:cNvPr>
          <p:cNvSpPr/>
          <p:nvPr/>
        </p:nvSpPr>
        <p:spPr>
          <a:xfrm>
            <a:off x="6175372" y="2317423"/>
            <a:ext cx="234883" cy="529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F3D9A08-409B-442E-82DF-8EA1047758CF}"/>
              </a:ext>
            </a:extLst>
          </p:cNvPr>
          <p:cNvSpPr/>
          <p:nvPr/>
        </p:nvSpPr>
        <p:spPr>
          <a:xfrm rot="5400000">
            <a:off x="-305676" y="2219410"/>
            <a:ext cx="1742813" cy="653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输入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51F78D0-3DB7-4A1B-8F2C-2C2548823515}"/>
              </a:ext>
            </a:extLst>
          </p:cNvPr>
          <p:cNvSpPr/>
          <p:nvPr/>
        </p:nvSpPr>
        <p:spPr>
          <a:xfrm rot="5400000">
            <a:off x="6291740" y="2330039"/>
            <a:ext cx="1742813" cy="515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SH</a:t>
            </a:r>
            <a:r>
              <a:rPr lang="zh-CN" altLang="en-US" sz="3600" dirty="0">
                <a:solidFill>
                  <a:schemeClr val="tx1"/>
                </a:solidFill>
              </a:rPr>
              <a:t>系数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421A46F-D1A1-4733-ADD9-B3DF41340282}"/>
              </a:ext>
            </a:extLst>
          </p:cNvPr>
          <p:cNvSpPr/>
          <p:nvPr/>
        </p:nvSpPr>
        <p:spPr>
          <a:xfrm>
            <a:off x="1028701" y="2317423"/>
            <a:ext cx="352334" cy="4846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7A6A77FC-9053-4C63-836A-ECF2D103F27A}"/>
              </a:ext>
            </a:extLst>
          </p:cNvPr>
          <p:cNvSpPr/>
          <p:nvPr/>
        </p:nvSpPr>
        <p:spPr>
          <a:xfrm>
            <a:off x="4086513" y="2303740"/>
            <a:ext cx="352334" cy="4846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067BB927-06CF-4E99-947D-A5EFCE243E1B}"/>
              </a:ext>
            </a:extLst>
          </p:cNvPr>
          <p:cNvSpPr/>
          <p:nvPr/>
        </p:nvSpPr>
        <p:spPr>
          <a:xfrm>
            <a:off x="6500412" y="2328907"/>
            <a:ext cx="352334" cy="4846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90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70C5EA0-265C-43ED-8544-6E9909359FC6}"/>
              </a:ext>
            </a:extLst>
          </p:cNvPr>
          <p:cNvGrpSpPr/>
          <p:nvPr/>
        </p:nvGrpSpPr>
        <p:grpSpPr>
          <a:xfrm>
            <a:off x="2500510" y="3044810"/>
            <a:ext cx="3204594" cy="2174788"/>
            <a:chOff x="429032" y="-725787"/>
            <a:chExt cx="9723668" cy="730042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A1CC23D-DD90-4B47-BDD5-6333D85AA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880" y="1697840"/>
              <a:ext cx="2438400" cy="24384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1A1FA1C-8F09-49FC-A6C1-A14D0490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300" y="1714745"/>
              <a:ext cx="2438400" cy="24384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E30BD71-8B84-4037-92AF-B421039CB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176" y="1710482"/>
              <a:ext cx="2438400" cy="24384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23FAF56-4630-4DCC-9141-EDD39B73D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032" y="1700103"/>
              <a:ext cx="2438400" cy="24384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232FAB7-D7B3-4B61-ADBF-81A183607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54604" y="-725787"/>
              <a:ext cx="2438400" cy="24384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37A242E-95B9-4261-8064-F5ED3389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604" y="4136240"/>
              <a:ext cx="2438400" cy="24384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FEF847D-78F6-48B6-A58D-BC4806B18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" y="81642"/>
            <a:ext cx="4253928" cy="2126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A43672-0904-42C9-AF0A-6790E73FE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" y="3092634"/>
            <a:ext cx="2126964" cy="2126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F75539-69F7-4075-B343-BB9078974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78" y="81642"/>
            <a:ext cx="3465576" cy="21488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B11C9A6-59EB-4BC9-BF6B-BDF2627E1E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18" y="2843801"/>
            <a:ext cx="2383536" cy="238353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7676E97-8D6F-48AD-8E22-0A9EE2E5FDF6}"/>
              </a:ext>
            </a:extLst>
          </p:cNvPr>
          <p:cNvSpPr txBox="1"/>
          <p:nvPr/>
        </p:nvSpPr>
        <p:spPr>
          <a:xfrm>
            <a:off x="1121918" y="2243928"/>
            <a:ext cx="2217096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pPr algn="ctr"/>
            <a:r>
              <a:rPr lang="zh-CN" altLang="en-US" sz="1350" dirty="0"/>
              <a:t>等距投影（经纬度投影）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BEB138-AFE7-44B2-8BAE-8EFA057805CA}"/>
              </a:ext>
            </a:extLst>
          </p:cNvPr>
          <p:cNvSpPr txBox="1"/>
          <p:nvPr/>
        </p:nvSpPr>
        <p:spPr>
          <a:xfrm>
            <a:off x="87289" y="5237771"/>
            <a:ext cx="188169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pPr algn="ctr"/>
            <a:r>
              <a:rPr lang="zh-CN" altLang="en-US" sz="1400" dirty="0"/>
              <a:t>圆周鱼眼投影</a:t>
            </a:r>
            <a:endParaRPr lang="zh-CN" altLang="en-US" sz="135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9229B67-2B62-4987-B5E7-8DCD7198ECFA}"/>
              </a:ext>
            </a:extLst>
          </p:cNvPr>
          <p:cNvSpPr txBox="1"/>
          <p:nvPr/>
        </p:nvSpPr>
        <p:spPr>
          <a:xfrm>
            <a:off x="2760856" y="5222728"/>
            <a:ext cx="1881696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pPr algn="ctr"/>
            <a:r>
              <a:rPr lang="zh-CN" altLang="en-US" sz="1350" dirty="0"/>
              <a:t>立方体贴图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BE515B0-A754-4184-980B-AAB8E7014AC2}"/>
              </a:ext>
            </a:extLst>
          </p:cNvPr>
          <p:cNvSpPr txBox="1"/>
          <p:nvPr/>
        </p:nvSpPr>
        <p:spPr>
          <a:xfrm>
            <a:off x="6014638" y="5237771"/>
            <a:ext cx="1881696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pPr algn="ctr"/>
            <a:r>
              <a:rPr lang="zh-CN" altLang="en-US" sz="1350" dirty="0"/>
              <a:t>立体投影（视角</a:t>
            </a:r>
            <a:r>
              <a:rPr lang="en-US" altLang="zh-CN" sz="1350" dirty="0"/>
              <a:t>250</a:t>
            </a:r>
            <a:r>
              <a:rPr lang="zh-CN" altLang="en-US" sz="1350" dirty="0"/>
              <a:t>度）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14C1939-41BF-4B6E-A903-C15BDB98F845}"/>
              </a:ext>
            </a:extLst>
          </p:cNvPr>
          <p:cNvSpPr txBox="1"/>
          <p:nvPr/>
        </p:nvSpPr>
        <p:spPr>
          <a:xfrm>
            <a:off x="5305918" y="2230270"/>
            <a:ext cx="2217096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pPr algn="ctr"/>
            <a:r>
              <a:rPr lang="zh-CN" altLang="en-US" sz="1350" dirty="0"/>
              <a:t>圆柱投影（垂直视角</a:t>
            </a:r>
            <a:r>
              <a:rPr lang="en-US" altLang="zh-CN" sz="1350" dirty="0"/>
              <a:t>120°</a:t>
            </a:r>
            <a:r>
              <a:rPr lang="zh-CN" altLang="en-US" sz="135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2491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0AE4EE0-C683-4D6D-A4B8-9EA4A0DE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87" y="3423284"/>
            <a:ext cx="1565910" cy="7829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1D3763-F142-4C42-BEA8-7864F8958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18" y="2337435"/>
            <a:ext cx="1565910" cy="7829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5F0823-1825-47E9-8E08-AD371658B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1" y="2337436"/>
            <a:ext cx="3737609" cy="18688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A8D7D2-BF6E-41D4-B703-FFF9BC1DD369}"/>
              </a:ext>
            </a:extLst>
          </p:cNvPr>
          <p:cNvSpPr txBox="1"/>
          <p:nvPr/>
        </p:nvSpPr>
        <p:spPr>
          <a:xfrm>
            <a:off x="1708134" y="4206239"/>
            <a:ext cx="964643" cy="5078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en-US" altLang="zh-CN" sz="1350" dirty="0"/>
              <a:t>HDR</a:t>
            </a:r>
            <a:r>
              <a:rPr lang="zh-CN" altLang="en-US" sz="1350" dirty="0"/>
              <a:t>全景图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6E2CE3-1A6A-4DA8-8EDD-77D0DD492FDB}"/>
              </a:ext>
            </a:extLst>
          </p:cNvPr>
          <p:cNvSpPr txBox="1"/>
          <p:nvPr/>
        </p:nvSpPr>
        <p:spPr>
          <a:xfrm>
            <a:off x="4301788" y="4206239"/>
            <a:ext cx="1522142" cy="5078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球形谐波近似模型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0D8D7A-ED12-410A-8927-888A49C69E5E}"/>
              </a:ext>
            </a:extLst>
          </p:cNvPr>
          <p:cNvSpPr txBox="1"/>
          <p:nvPr/>
        </p:nvSpPr>
        <p:spPr>
          <a:xfrm>
            <a:off x="4420552" y="3110479"/>
            <a:ext cx="1643063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en-US" altLang="zh-CN" sz="1350" dirty="0"/>
              <a:t>sun-sky </a:t>
            </a:r>
            <a:r>
              <a:rPr lang="zh-CN" altLang="en-US" sz="1350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180399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FFBE7AE-2128-4762-B10C-CE7A8BAA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" y="226033"/>
            <a:ext cx="3098830" cy="23788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FB9A225-3026-46D6-80E9-6104AF97820B}"/>
              </a:ext>
            </a:extLst>
          </p:cNvPr>
          <p:cNvSpPr txBox="1"/>
          <p:nvPr/>
        </p:nvSpPr>
        <p:spPr>
          <a:xfrm>
            <a:off x="1410772" y="2630319"/>
            <a:ext cx="964643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en-US" altLang="zh-CN" sz="1350" dirty="0"/>
              <a:t>(a)</a:t>
            </a:r>
            <a:endParaRPr lang="zh-CN" altLang="en-US" sz="13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5FCEFC-152F-40E4-B867-41F94404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43" y="517945"/>
            <a:ext cx="4239294" cy="19002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6097A3-CF13-46FC-ADEA-CC7C1E886D06}"/>
              </a:ext>
            </a:extLst>
          </p:cNvPr>
          <p:cNvSpPr txBox="1"/>
          <p:nvPr/>
        </p:nvSpPr>
        <p:spPr>
          <a:xfrm>
            <a:off x="6022181" y="2604903"/>
            <a:ext cx="406416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en-US" altLang="zh-CN" sz="1350" dirty="0"/>
              <a:t>(b)</a:t>
            </a:r>
            <a:endParaRPr lang="zh-CN" altLang="en-US" sz="135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6EE195-1A04-4EA0-A5A5-2789A71B256D}"/>
              </a:ext>
            </a:extLst>
          </p:cNvPr>
          <p:cNvSpPr txBox="1"/>
          <p:nvPr/>
        </p:nvSpPr>
        <p:spPr>
          <a:xfrm>
            <a:off x="1486677" y="5348840"/>
            <a:ext cx="406416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en-US" altLang="zh-CN" sz="1350" dirty="0"/>
              <a:t>(c)</a:t>
            </a:r>
            <a:endParaRPr lang="zh-CN" altLang="en-US" sz="135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F82D8A-009A-4F16-B1A1-A4911F8B3F97}"/>
              </a:ext>
            </a:extLst>
          </p:cNvPr>
          <p:cNvSpPr txBox="1"/>
          <p:nvPr/>
        </p:nvSpPr>
        <p:spPr>
          <a:xfrm>
            <a:off x="6301565" y="5344591"/>
            <a:ext cx="406416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en-US" altLang="zh-CN" sz="1350" dirty="0"/>
              <a:t>(d)</a:t>
            </a:r>
            <a:endParaRPr lang="zh-CN" altLang="en-US" sz="135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5196AC-330E-4556-B67A-3DC672570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1" t="4874" r="4713" b="2368"/>
          <a:stretch/>
        </p:blipFill>
        <p:spPr>
          <a:xfrm>
            <a:off x="213677" y="2969970"/>
            <a:ext cx="3485372" cy="23788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3DBB78-1307-4BEA-B029-28F2F9667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044" y="3330520"/>
            <a:ext cx="4239294" cy="18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05240E-A8E1-4619-AE68-0C2C0BF7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414"/>
            <a:ext cx="3691156" cy="233379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D7B5CD7-D9AA-4DAB-818D-6393484B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54" y="518414"/>
            <a:ext cx="2466320" cy="23525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95A3A7-F57C-4FE2-B95E-8C72B7B43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19" y="526803"/>
            <a:ext cx="2407597" cy="23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665743-AE35-4C75-B278-C1A4DD787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6" y="1361401"/>
            <a:ext cx="2991006" cy="2923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BEFAC7-B772-47C5-8A52-6218AF447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39" y="1361401"/>
            <a:ext cx="3936840" cy="15375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6A004A-7517-461E-A058-7796D541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639" y="3000068"/>
            <a:ext cx="3995564" cy="12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C70D5C-8FFA-42F0-BCD2-0C3ADF1D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718"/>
            <a:ext cx="914400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0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3171BE-F760-498C-BA36-0D3542864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1" y="184557"/>
            <a:ext cx="7640809" cy="28607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AB76A9-760A-4477-96C3-4FF6059A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3" y="3200057"/>
            <a:ext cx="7640809" cy="33649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D5D297-4FA5-4CFC-A4FB-B1904287C3B1}"/>
              </a:ext>
            </a:extLst>
          </p:cNvPr>
          <p:cNvSpPr/>
          <p:nvPr/>
        </p:nvSpPr>
        <p:spPr>
          <a:xfrm>
            <a:off x="-320948" y="4702972"/>
            <a:ext cx="9160482" cy="135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7F1068-F95B-42FE-8AE1-D3347F14B89A}"/>
              </a:ext>
            </a:extLst>
          </p:cNvPr>
          <p:cNvSpPr/>
          <p:nvPr/>
        </p:nvSpPr>
        <p:spPr>
          <a:xfrm>
            <a:off x="253995" y="6322800"/>
            <a:ext cx="9160482" cy="216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DF59E1-A25F-4817-B5CC-7081A008A14E}"/>
              </a:ext>
            </a:extLst>
          </p:cNvPr>
          <p:cNvSpPr txBox="1"/>
          <p:nvPr/>
        </p:nvSpPr>
        <p:spPr>
          <a:xfrm>
            <a:off x="998717" y="4567592"/>
            <a:ext cx="1203323" cy="3311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350">
                <a:latin typeface="Courier New" panose="02070309020205020404" pitchFamily="49" charset="0"/>
              </a:defRPr>
            </a:lvl1pPr>
          </a:lstStyle>
          <a:p>
            <a:r>
              <a:rPr lang="en-US" altLang="zh-CN" dirty="0"/>
              <a:t>Input Image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F1F13D-5094-4717-A609-C4E0762A3D39}"/>
              </a:ext>
            </a:extLst>
          </p:cNvPr>
          <p:cNvSpPr txBox="1"/>
          <p:nvPr/>
        </p:nvSpPr>
        <p:spPr>
          <a:xfrm>
            <a:off x="2723280" y="4567592"/>
            <a:ext cx="1681645" cy="3311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350">
                <a:latin typeface="Courier New" panose="02070309020205020404" pitchFamily="49" charset="0"/>
              </a:defRPr>
            </a:lvl1pPr>
          </a:lstStyle>
          <a:p>
            <a:r>
              <a:rPr lang="en-US" altLang="zh-CN"/>
              <a:t>Known Geometry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C77133-22C6-4A1E-BC06-47BFECC8071D}"/>
              </a:ext>
            </a:extLst>
          </p:cNvPr>
          <p:cNvSpPr/>
          <p:nvPr/>
        </p:nvSpPr>
        <p:spPr>
          <a:xfrm>
            <a:off x="4404925" y="4567592"/>
            <a:ext cx="4596673" cy="26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latin typeface="Courier New" panose="02070309020205020404" pitchFamily="49" charset="0"/>
              </a:rPr>
              <a:t> Detected Specular      Illumination</a:t>
            </a:r>
            <a:endParaRPr lang="zh-CN" altLang="en-US" sz="1350" dirty="0">
              <a:latin typeface="Courier New" panose="020703090202050204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73FEAC-9D88-486B-BFCA-D876AF82F00A}"/>
              </a:ext>
            </a:extLst>
          </p:cNvPr>
          <p:cNvSpPr/>
          <p:nvPr/>
        </p:nvSpPr>
        <p:spPr>
          <a:xfrm>
            <a:off x="365895" y="6233927"/>
            <a:ext cx="8118962" cy="26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latin typeface="Courier New" panose="02070309020205020404" pitchFamily="49" charset="0"/>
              </a:rPr>
              <a:t>Other Outputs</a:t>
            </a:r>
          </a:p>
        </p:txBody>
      </p:sp>
    </p:spTree>
    <p:extLst>
      <p:ext uri="{BB962C8B-B14F-4D97-AF65-F5344CB8AC3E}">
        <p14:creationId xmlns:p14="http://schemas.microsoft.com/office/powerpoint/2010/main" val="382648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B1C13BE-BA9F-4C8F-8639-9011B106F646}"/>
              </a:ext>
            </a:extLst>
          </p:cNvPr>
          <p:cNvGrpSpPr/>
          <p:nvPr/>
        </p:nvGrpSpPr>
        <p:grpSpPr>
          <a:xfrm>
            <a:off x="4496421" y="2827022"/>
            <a:ext cx="4009938" cy="1691693"/>
            <a:chOff x="0" y="3078431"/>
            <a:chExt cx="4009938" cy="16916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E39402-DE9B-4BF0-BE83-79F82BDF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78431"/>
              <a:ext cx="4009938" cy="1691693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8B77BB3-CC82-4C8D-8D01-7D8CCAEF39BD}"/>
                </a:ext>
              </a:extLst>
            </p:cNvPr>
            <p:cNvSpPr/>
            <p:nvPr/>
          </p:nvSpPr>
          <p:spPr>
            <a:xfrm>
              <a:off x="2604781" y="3244769"/>
              <a:ext cx="679508" cy="679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4AE9A93-6F5C-4358-B550-2695C5878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9" y="803430"/>
            <a:ext cx="4009938" cy="169169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E40C632-9F76-4109-B34D-05D3AC1E31F7}"/>
              </a:ext>
            </a:extLst>
          </p:cNvPr>
          <p:cNvSpPr/>
          <p:nvPr/>
        </p:nvSpPr>
        <p:spPr>
          <a:xfrm>
            <a:off x="2667778" y="1076073"/>
            <a:ext cx="679508" cy="679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C9889B1-9EE3-460C-AD90-638E1BFAD60B}"/>
              </a:ext>
            </a:extLst>
          </p:cNvPr>
          <p:cNvSpPr/>
          <p:nvPr/>
        </p:nvSpPr>
        <p:spPr>
          <a:xfrm>
            <a:off x="637641" y="1298381"/>
            <a:ext cx="679508" cy="67950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2A73142-2BE0-4D03-B2DB-3484FD00073D}"/>
              </a:ext>
            </a:extLst>
          </p:cNvPr>
          <p:cNvGrpSpPr/>
          <p:nvPr/>
        </p:nvGrpSpPr>
        <p:grpSpPr>
          <a:xfrm>
            <a:off x="121720" y="2827023"/>
            <a:ext cx="4009938" cy="1691693"/>
            <a:chOff x="0" y="872455"/>
            <a:chExt cx="4009938" cy="169169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0FB8B8D-9FE0-4219-AC30-D8B8B51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2455"/>
              <a:ext cx="4009938" cy="1691693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03B3A38-13EB-4D8A-8844-A7C44D3ABAAB}"/>
                </a:ext>
              </a:extLst>
            </p:cNvPr>
            <p:cNvSpPr/>
            <p:nvPr/>
          </p:nvSpPr>
          <p:spPr>
            <a:xfrm>
              <a:off x="541089" y="1389689"/>
              <a:ext cx="679508" cy="67950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6A99D4C-8C12-4BE2-B06C-F28561587F4E}"/>
              </a:ext>
            </a:extLst>
          </p:cNvPr>
          <p:cNvGrpSpPr/>
          <p:nvPr/>
        </p:nvGrpSpPr>
        <p:grpSpPr>
          <a:xfrm>
            <a:off x="4496421" y="813361"/>
            <a:ext cx="4009938" cy="738983"/>
            <a:chOff x="4167756" y="3961636"/>
            <a:chExt cx="4387092" cy="80848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C217E74-F7BE-4FC5-A7B6-79FB99386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360" y="3961636"/>
              <a:ext cx="808488" cy="80848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CD5F817-865E-4846-B81D-E29194CB8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56" y="3961636"/>
              <a:ext cx="808488" cy="80848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2250E19-8E88-4EED-A439-3BA19A6A8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407" y="3961636"/>
              <a:ext cx="808488" cy="80848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87F2E67-5BDD-4422-B17C-B0491F61D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058" y="3961636"/>
              <a:ext cx="808488" cy="80848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49F5114-7732-45B1-865A-67184202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709" y="3961636"/>
              <a:ext cx="808488" cy="808488"/>
            </a:xfrm>
            <a:prstGeom prst="rect">
              <a:avLst/>
            </a:prstGeom>
          </p:spPr>
        </p:pic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77F930BE-5EF3-4056-9911-5B99BA9F6F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20" y="1760413"/>
            <a:ext cx="734710" cy="73471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D6B853E-AF75-4AEA-95F6-8BD9F074B1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2" y="1760413"/>
            <a:ext cx="734710" cy="73471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2B20393-1B1E-46D7-AB34-368C1AA588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48" y="1760413"/>
            <a:ext cx="734710" cy="73471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D4AD81C-40A2-4DBC-AE21-16BA979099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22" y="1760413"/>
            <a:ext cx="734710" cy="73471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94636C7-B3CA-40F3-A96A-ED6FB2A8C3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588" y="1760413"/>
            <a:ext cx="734710" cy="73471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D3CA838-9760-4E6A-8A55-2EA265213485}"/>
              </a:ext>
            </a:extLst>
          </p:cNvPr>
          <p:cNvSpPr txBox="1"/>
          <p:nvPr/>
        </p:nvSpPr>
        <p:spPr>
          <a:xfrm>
            <a:off x="1002562" y="2501046"/>
            <a:ext cx="2382951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参考图像：较为合理的曝光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86CBDC3-6182-4B7C-8219-E3F77D18CE0A}"/>
              </a:ext>
            </a:extLst>
          </p:cNvPr>
          <p:cNvSpPr txBox="1"/>
          <p:nvPr/>
        </p:nvSpPr>
        <p:spPr>
          <a:xfrm>
            <a:off x="1444063" y="4520709"/>
            <a:ext cx="1365251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欠曝的</a:t>
            </a:r>
            <a:r>
              <a:rPr lang="en-US" altLang="zh-CN" sz="1350" dirty="0"/>
              <a:t>LDR</a:t>
            </a:r>
            <a:r>
              <a:rPr lang="zh-CN" altLang="en-US" sz="1350" dirty="0"/>
              <a:t>图片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14DA97B-E54C-4AC1-8A82-4F332F82A952}"/>
              </a:ext>
            </a:extLst>
          </p:cNvPr>
          <p:cNvSpPr txBox="1"/>
          <p:nvPr/>
        </p:nvSpPr>
        <p:spPr>
          <a:xfrm>
            <a:off x="5987529" y="4535012"/>
            <a:ext cx="1365251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过曝的</a:t>
            </a:r>
            <a:r>
              <a:rPr lang="en-US" altLang="zh-CN" sz="1350" dirty="0"/>
              <a:t>LDR</a:t>
            </a:r>
            <a:r>
              <a:rPr lang="zh-CN" altLang="en-US" sz="1350" dirty="0"/>
              <a:t>图片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C881CB-F995-4620-A9F5-3FA8F1862026}"/>
              </a:ext>
            </a:extLst>
          </p:cNvPr>
          <p:cNvSpPr txBox="1"/>
          <p:nvPr/>
        </p:nvSpPr>
        <p:spPr>
          <a:xfrm>
            <a:off x="4464703" y="2511420"/>
            <a:ext cx="4023999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zh-CN" altLang="en-US" sz="1350" dirty="0"/>
              <a:t>对</a:t>
            </a:r>
            <a:r>
              <a:rPr lang="en-US" altLang="zh-CN" sz="1350" dirty="0"/>
              <a:t>LDR</a:t>
            </a:r>
            <a:r>
              <a:rPr lang="zh-CN" altLang="en-US" sz="1350" dirty="0"/>
              <a:t>和</a:t>
            </a:r>
            <a:r>
              <a:rPr lang="en-US" altLang="zh-CN" sz="1350" dirty="0"/>
              <a:t>HDR</a:t>
            </a:r>
            <a:r>
              <a:rPr lang="zh-CN" altLang="en-US" sz="1350" dirty="0"/>
              <a:t>图像进行曝光调整 上</a:t>
            </a:r>
            <a:r>
              <a:rPr lang="en-US" altLang="zh-CN" sz="1350" dirty="0"/>
              <a:t>:HDR; </a:t>
            </a:r>
            <a:r>
              <a:rPr lang="zh-CN" altLang="en-US" sz="1350" dirty="0"/>
              <a:t>下</a:t>
            </a:r>
            <a:r>
              <a:rPr lang="en-US" altLang="zh-CN" sz="1350" dirty="0"/>
              <a:t>:LDR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58062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CCF042-72DC-4DDA-964A-14AFD791C7CC}"/>
              </a:ext>
            </a:extLst>
          </p:cNvPr>
          <p:cNvGrpSpPr/>
          <p:nvPr/>
        </p:nvGrpSpPr>
        <p:grpSpPr>
          <a:xfrm flipH="1">
            <a:off x="0" y="855677"/>
            <a:ext cx="9144000" cy="3858936"/>
            <a:chOff x="1056934" y="1216032"/>
            <a:chExt cx="4009939" cy="16817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2A683A1-E906-492D-8ABD-BFE4BB701E4D}"/>
                </a:ext>
              </a:extLst>
            </p:cNvPr>
            <p:cNvGrpSpPr/>
            <p:nvPr/>
          </p:nvGrpSpPr>
          <p:grpSpPr>
            <a:xfrm>
              <a:off x="1056935" y="1216032"/>
              <a:ext cx="4009938" cy="738983"/>
              <a:chOff x="4167756" y="3961636"/>
              <a:chExt cx="4387092" cy="80848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A10752C-737E-4B92-AF0B-B77E4E184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6360" y="3961636"/>
                <a:ext cx="808488" cy="808488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69900BB-CB50-4291-8285-58B242B09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756" y="3961636"/>
                <a:ext cx="808488" cy="808488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ACFB7CA-8BDA-4526-B26E-9CBF0DB60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407" y="3961636"/>
                <a:ext cx="808488" cy="808488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387288CC-63A4-4549-A13B-6E3F625A7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058" y="3961636"/>
                <a:ext cx="808488" cy="80848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DB52EEA0-1FB3-499B-8C2A-AF86DA546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1709" y="3961636"/>
                <a:ext cx="808488" cy="808488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0DD8591-C198-4980-947C-507E9529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934" y="2163084"/>
              <a:ext cx="734710" cy="73471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5A5539F-5090-4A8A-8B10-4F4C27DC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396" y="2163084"/>
              <a:ext cx="734710" cy="73471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EF18592-A272-4FF8-B850-D49C4C1C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862" y="2163084"/>
              <a:ext cx="734710" cy="73471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82EACC1-6AC4-43E3-9309-6BF8C2F1E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636" y="2163084"/>
              <a:ext cx="734710" cy="73471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8EF74DC-1993-4730-BBE7-D61646E2E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102" y="2163084"/>
              <a:ext cx="734710" cy="73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32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549</TotalTime>
  <Words>119</Words>
  <Application>Microsoft Office PowerPoint</Application>
  <PresentationFormat>全屏显示(4:3)</PresentationFormat>
  <Paragraphs>30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 大川</dc:creator>
  <cp:lastModifiedBy>程 大川</cp:lastModifiedBy>
  <cp:revision>25</cp:revision>
  <dcterms:created xsi:type="dcterms:W3CDTF">2019-04-03T11:13:31Z</dcterms:created>
  <dcterms:modified xsi:type="dcterms:W3CDTF">2019-04-03T20:41:37Z</dcterms:modified>
</cp:coreProperties>
</file>